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5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2442664424d_1_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2442664424d_1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442664424d_1_10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442664424d_1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442664424d_1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442664424d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442664424d_1_1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442664424d_1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c6f73a04f_0_2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2442664424d_1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2442664424d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442664424d_1_4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442664424d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2442664424d_1_14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2442664424d_1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2442664424d_1_14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2442664424d_1_1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Google Shape;200;gc6f73a04f_0_4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 name="Google Shape;201;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c6f73a04f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c6f73a04f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2442664424d_1_13: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2442664424d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442664424d_1_2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442664424d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c6f73a04f_0_1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442664424d_1_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2442664424d_1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442664424d_1_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442664424d_1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442664424d_1_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442664424d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4" name="Google Shape;14;p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1"/>
        <p:cNvGrpSpPr/>
        <p:nvPr/>
      </p:nvGrpSpPr>
      <p:grpSpPr>
        <a:xfrm>
          <a:off x="0" y="0"/>
          <a:ext cx="0" cy="0"/>
          <a:chOff x="0" y="0"/>
          <a:chExt cx="0" cy="0"/>
        </a:xfrm>
      </p:grpSpPr>
      <p:sp>
        <p:nvSpPr>
          <p:cNvPr id="62" name="Google Shape;62;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7" name="Google Shape;17;p3"/>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8"/>
        <p:cNvGrpSpPr/>
        <p:nvPr/>
      </p:nvGrpSpPr>
      <p:grpSpPr>
        <a:xfrm>
          <a:off x="0" y="0"/>
          <a:ext cx="0" cy="0"/>
          <a:chOff x="0" y="0"/>
          <a:chExt cx="0" cy="0"/>
        </a:xfrm>
      </p:grpSpPr>
      <p:sp>
        <p:nvSpPr>
          <p:cNvPr id="19" name="Google Shape;19;p4"/>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Google Shape;32;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5" name="Google Shape;35;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sp>
        <p:nvSpPr>
          <p:cNvPr id="37" name="Google Shape;37;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2"/>
        <p:cNvGrpSpPr/>
        <p:nvPr/>
      </p:nvGrpSpPr>
      <p:grpSpPr>
        <a:xfrm>
          <a:off x="0" y="0"/>
          <a:ext cx="0" cy="0"/>
          <a:chOff x="0" y="0"/>
          <a:chExt cx="0" cy="0"/>
        </a:xfrm>
      </p:grpSpPr>
      <p:sp>
        <p:nvSpPr>
          <p:cNvPr id="43" name="Google Shape;43;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4" name="Google Shape;44;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2"/>
        <p:cNvGrpSpPr/>
        <p:nvPr/>
      </p:nvGrpSpPr>
      <p:grpSpPr>
        <a:xfrm>
          <a:off x="0" y="0"/>
          <a:ext cx="0" cy="0"/>
          <a:chOff x="0" y="0"/>
          <a:chExt cx="0" cy="0"/>
        </a:xfrm>
      </p:grpSpPr>
      <p:sp>
        <p:nvSpPr>
          <p:cNvPr id="53" name="Google Shape;53;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10"/>
          <p:cNvSpPr txBox="1">
            <a:spLocks noGrp="1"/>
          </p:cNvSpPr>
          <p:nvPr>
            <p:ph type="body" idx="1"/>
          </p:nvPr>
        </p:nvSpPr>
        <p:spPr>
          <a:xfrm>
            <a:off x="57150" y="46968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6" name="Google Shape;56;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567500" y="1993800"/>
            <a:ext cx="8222100" cy="115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100"/>
              <a:t> Java SpringBoot NUTRI ASSISTANT WEBAPP</a:t>
            </a:r>
            <a:endParaRPr sz="3100"/>
          </a:p>
          <a:p>
            <a:pPr marL="0" lvl="0" indent="0" algn="l" rtl="0">
              <a:spcBef>
                <a:spcPts val="0"/>
              </a:spcBef>
              <a:spcAft>
                <a:spcPts val="0"/>
              </a:spcAft>
              <a:buNone/>
            </a:pPr>
            <a:endParaRPr sz="3100"/>
          </a:p>
        </p:txBody>
      </p:sp>
      <p:pic>
        <p:nvPicPr>
          <p:cNvPr id="68" name="Google Shape;68;p13"/>
          <p:cNvPicPr preferRelativeResize="0"/>
          <p:nvPr/>
        </p:nvPicPr>
        <p:blipFill>
          <a:blip r:embed="rId3">
            <a:alphaModFix/>
          </a:blip>
          <a:stretch>
            <a:fillRect/>
          </a:stretch>
        </p:blipFill>
        <p:spPr>
          <a:xfrm>
            <a:off x="3746300" y="232275"/>
            <a:ext cx="1272499" cy="887522"/>
          </a:xfrm>
          <a:prstGeom prst="rect">
            <a:avLst/>
          </a:prstGeom>
          <a:noFill/>
          <a:ln>
            <a:noFill/>
          </a:ln>
        </p:spPr>
      </p:pic>
      <p:sp>
        <p:nvSpPr>
          <p:cNvPr id="69" name="Google Shape;69;p13"/>
          <p:cNvSpPr txBox="1"/>
          <p:nvPr/>
        </p:nvSpPr>
        <p:spPr>
          <a:xfrm>
            <a:off x="1705650" y="2627925"/>
            <a:ext cx="53538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1600">
                <a:solidFill>
                  <a:schemeClr val="lt1"/>
                </a:solidFill>
                <a:latin typeface="Roboto"/>
                <a:ea typeface="Roboto"/>
                <a:cs typeface="Roboto"/>
                <a:sym typeface="Roboto"/>
              </a:rPr>
              <a:t>DSN2097 - JSB</a:t>
            </a:r>
            <a:endParaRPr sz="1600">
              <a:solidFill>
                <a:schemeClr val="lt1"/>
              </a:solidFill>
              <a:latin typeface="Roboto"/>
              <a:ea typeface="Roboto"/>
              <a:cs typeface="Roboto"/>
              <a:sym typeface="Roboto"/>
            </a:endParaRPr>
          </a:p>
        </p:txBody>
      </p:sp>
      <p:sp>
        <p:nvSpPr>
          <p:cNvPr id="70" name="Google Shape;70;p13"/>
          <p:cNvSpPr txBox="1"/>
          <p:nvPr/>
        </p:nvSpPr>
        <p:spPr>
          <a:xfrm>
            <a:off x="444650" y="4113700"/>
            <a:ext cx="24666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Roboto"/>
                <a:ea typeface="Roboto"/>
                <a:cs typeface="Roboto"/>
                <a:sym typeface="Roboto"/>
              </a:rPr>
              <a:t>Supervisor -</a:t>
            </a:r>
            <a:endParaRPr>
              <a:solidFill>
                <a:schemeClr val="lt1"/>
              </a:solidFill>
              <a:latin typeface="Roboto"/>
              <a:ea typeface="Roboto"/>
              <a:cs typeface="Roboto"/>
              <a:sym typeface="Roboto"/>
            </a:endParaRPr>
          </a:p>
          <a:p>
            <a:pPr marL="0" lvl="0" indent="0" algn="l" rtl="0">
              <a:spcBef>
                <a:spcPts val="0"/>
              </a:spcBef>
              <a:spcAft>
                <a:spcPts val="0"/>
              </a:spcAft>
              <a:buNone/>
            </a:pPr>
            <a:r>
              <a:rPr lang="en">
                <a:solidFill>
                  <a:schemeClr val="lt1"/>
                </a:solidFill>
                <a:latin typeface="Roboto"/>
                <a:ea typeface="Roboto"/>
                <a:cs typeface="Roboto"/>
                <a:sym typeface="Roboto"/>
              </a:rPr>
              <a:t>Dr. Siddharth Singh Chouhan</a:t>
            </a:r>
            <a:endParaRPr>
              <a:solidFill>
                <a:schemeClr val="lt1"/>
              </a:solidFill>
              <a:latin typeface="Roboto"/>
              <a:ea typeface="Roboto"/>
              <a:cs typeface="Roboto"/>
              <a:sym typeface="Roboto"/>
            </a:endParaRPr>
          </a:p>
          <a:p>
            <a:pPr marL="0" lvl="0" indent="0" algn="l" rtl="0">
              <a:spcBef>
                <a:spcPts val="0"/>
              </a:spcBef>
              <a:spcAft>
                <a:spcPts val="0"/>
              </a:spcAft>
              <a:buNone/>
            </a:pPr>
            <a:r>
              <a:rPr lang="en">
                <a:solidFill>
                  <a:schemeClr val="lt1"/>
                </a:solidFill>
                <a:latin typeface="Roboto"/>
                <a:ea typeface="Roboto"/>
                <a:cs typeface="Roboto"/>
                <a:sym typeface="Roboto"/>
              </a:rPr>
              <a:t>Assistant Senior Professor</a:t>
            </a:r>
            <a:endParaRPr>
              <a:solidFill>
                <a:schemeClr val="lt1"/>
              </a:solidFill>
              <a:latin typeface="Roboto"/>
              <a:ea typeface="Roboto"/>
              <a:cs typeface="Roboto"/>
              <a:sym typeface="Roboto"/>
            </a:endParaRPr>
          </a:p>
        </p:txBody>
      </p:sp>
      <p:sp>
        <p:nvSpPr>
          <p:cNvPr id="71" name="Google Shape;71;p13"/>
          <p:cNvSpPr txBox="1"/>
          <p:nvPr/>
        </p:nvSpPr>
        <p:spPr>
          <a:xfrm>
            <a:off x="5599225" y="4113700"/>
            <a:ext cx="2577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lt1"/>
                </a:solidFill>
                <a:latin typeface="Roboto"/>
                <a:ea typeface="Roboto"/>
                <a:cs typeface="Roboto"/>
                <a:sym typeface="Roboto"/>
              </a:rPr>
              <a:t>Name - Mayank Samadhiya</a:t>
            </a:r>
            <a:endParaRPr>
              <a:solidFill>
                <a:schemeClr val="lt1"/>
              </a:solidFill>
              <a:latin typeface="Roboto"/>
              <a:ea typeface="Roboto"/>
              <a:cs typeface="Roboto"/>
              <a:sym typeface="Roboto"/>
            </a:endParaRPr>
          </a:p>
          <a:p>
            <a:pPr marL="0" lvl="0" indent="0" algn="l" rtl="0">
              <a:spcBef>
                <a:spcPts val="0"/>
              </a:spcBef>
              <a:spcAft>
                <a:spcPts val="0"/>
              </a:spcAft>
              <a:buNone/>
            </a:pPr>
            <a:r>
              <a:rPr lang="en">
                <a:solidFill>
                  <a:schemeClr val="lt1"/>
                </a:solidFill>
                <a:latin typeface="Roboto"/>
                <a:ea typeface="Roboto"/>
                <a:cs typeface="Roboto"/>
                <a:sym typeface="Roboto"/>
              </a:rPr>
              <a:t>Reg. No. - 19MIM10077</a:t>
            </a:r>
            <a:endParaRPr>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2"/>
          <p:cNvSpPr txBox="1">
            <a:spLocks noGrp="1"/>
          </p:cNvSpPr>
          <p:nvPr>
            <p:ph type="subTitle" idx="1"/>
          </p:nvPr>
        </p:nvSpPr>
        <p:spPr>
          <a:xfrm>
            <a:off x="324150" y="314125"/>
            <a:ext cx="3925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Results</a:t>
            </a:r>
            <a:endParaRPr sz="3200"/>
          </a:p>
        </p:txBody>
      </p:sp>
      <p:pic>
        <p:nvPicPr>
          <p:cNvPr id="138" name="Google Shape;138;p22"/>
          <p:cNvPicPr preferRelativeResize="0"/>
          <p:nvPr/>
        </p:nvPicPr>
        <p:blipFill>
          <a:blip r:embed="rId3">
            <a:alphaModFix/>
          </a:blip>
          <a:stretch>
            <a:fillRect/>
          </a:stretch>
        </p:blipFill>
        <p:spPr>
          <a:xfrm>
            <a:off x="7871500" y="0"/>
            <a:ext cx="1272499" cy="887522"/>
          </a:xfrm>
          <a:prstGeom prst="rect">
            <a:avLst/>
          </a:prstGeom>
          <a:noFill/>
          <a:ln>
            <a:noFill/>
          </a:ln>
        </p:spPr>
      </p:pic>
      <p:sp>
        <p:nvSpPr>
          <p:cNvPr id="139" name="Google Shape;139;p22"/>
          <p:cNvSpPr txBox="1"/>
          <p:nvPr/>
        </p:nvSpPr>
        <p:spPr>
          <a:xfrm>
            <a:off x="477825" y="1265425"/>
            <a:ext cx="16704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Roboto"/>
                <a:ea typeface="Roboto"/>
                <a:cs typeface="Roboto"/>
                <a:sym typeface="Roboto"/>
              </a:rPr>
              <a:t>After Clicking on Nutrients</a:t>
            </a:r>
            <a:endParaRPr b="1">
              <a:latin typeface="Roboto"/>
              <a:ea typeface="Roboto"/>
              <a:cs typeface="Roboto"/>
              <a:sym typeface="Roboto"/>
            </a:endParaRPr>
          </a:p>
        </p:txBody>
      </p:sp>
      <p:pic>
        <p:nvPicPr>
          <p:cNvPr id="140" name="Google Shape;140;p22"/>
          <p:cNvPicPr preferRelativeResize="0"/>
          <p:nvPr/>
        </p:nvPicPr>
        <p:blipFill rotWithShape="1">
          <a:blip r:embed="rId4">
            <a:alphaModFix/>
          </a:blip>
          <a:srcRect b="5526"/>
          <a:stretch/>
        </p:blipFill>
        <p:spPr>
          <a:xfrm>
            <a:off x="2453025" y="1265425"/>
            <a:ext cx="6690975" cy="3878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subTitle" idx="1"/>
          </p:nvPr>
        </p:nvSpPr>
        <p:spPr>
          <a:xfrm>
            <a:off x="324150" y="314125"/>
            <a:ext cx="3925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Results</a:t>
            </a:r>
            <a:endParaRPr sz="3200"/>
          </a:p>
        </p:txBody>
      </p:sp>
      <p:pic>
        <p:nvPicPr>
          <p:cNvPr id="146" name="Google Shape;146;p23"/>
          <p:cNvPicPr preferRelativeResize="0"/>
          <p:nvPr/>
        </p:nvPicPr>
        <p:blipFill>
          <a:blip r:embed="rId3">
            <a:alphaModFix/>
          </a:blip>
          <a:stretch>
            <a:fillRect/>
          </a:stretch>
        </p:blipFill>
        <p:spPr>
          <a:xfrm>
            <a:off x="7871500" y="0"/>
            <a:ext cx="1272499" cy="887522"/>
          </a:xfrm>
          <a:prstGeom prst="rect">
            <a:avLst/>
          </a:prstGeom>
          <a:noFill/>
          <a:ln>
            <a:noFill/>
          </a:ln>
        </p:spPr>
      </p:pic>
      <p:sp>
        <p:nvSpPr>
          <p:cNvPr id="147" name="Google Shape;147;p23"/>
          <p:cNvSpPr txBox="1"/>
          <p:nvPr/>
        </p:nvSpPr>
        <p:spPr>
          <a:xfrm>
            <a:off x="477825" y="1265425"/>
            <a:ext cx="16704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Roboto"/>
                <a:ea typeface="Roboto"/>
                <a:cs typeface="Roboto"/>
                <a:sym typeface="Roboto"/>
              </a:rPr>
              <a:t>After Entering the Dish name (Potato) we Got following Results</a:t>
            </a:r>
            <a:endParaRPr b="1">
              <a:latin typeface="Roboto"/>
              <a:ea typeface="Roboto"/>
              <a:cs typeface="Roboto"/>
              <a:sym typeface="Roboto"/>
            </a:endParaRPr>
          </a:p>
        </p:txBody>
      </p:sp>
      <p:pic>
        <p:nvPicPr>
          <p:cNvPr id="148" name="Google Shape;148;p23"/>
          <p:cNvPicPr preferRelativeResize="0"/>
          <p:nvPr/>
        </p:nvPicPr>
        <p:blipFill rotWithShape="1">
          <a:blip r:embed="rId4">
            <a:alphaModFix/>
          </a:blip>
          <a:srcRect b="5811"/>
          <a:stretch/>
        </p:blipFill>
        <p:spPr>
          <a:xfrm>
            <a:off x="2453025" y="1265425"/>
            <a:ext cx="6690974" cy="38780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4"/>
          <p:cNvSpPr txBox="1">
            <a:spLocks noGrp="1"/>
          </p:cNvSpPr>
          <p:nvPr>
            <p:ph type="subTitle" idx="1"/>
          </p:nvPr>
        </p:nvSpPr>
        <p:spPr>
          <a:xfrm>
            <a:off x="324150" y="314125"/>
            <a:ext cx="3925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Results</a:t>
            </a:r>
            <a:endParaRPr sz="3200"/>
          </a:p>
        </p:txBody>
      </p:sp>
      <p:pic>
        <p:nvPicPr>
          <p:cNvPr id="154" name="Google Shape;154;p24"/>
          <p:cNvPicPr preferRelativeResize="0"/>
          <p:nvPr/>
        </p:nvPicPr>
        <p:blipFill>
          <a:blip r:embed="rId3">
            <a:alphaModFix/>
          </a:blip>
          <a:stretch>
            <a:fillRect/>
          </a:stretch>
        </p:blipFill>
        <p:spPr>
          <a:xfrm>
            <a:off x="7871500" y="0"/>
            <a:ext cx="1272499" cy="887522"/>
          </a:xfrm>
          <a:prstGeom prst="rect">
            <a:avLst/>
          </a:prstGeom>
          <a:noFill/>
          <a:ln>
            <a:noFill/>
          </a:ln>
        </p:spPr>
      </p:pic>
      <p:sp>
        <p:nvSpPr>
          <p:cNvPr id="155" name="Google Shape;155;p24"/>
          <p:cNvSpPr txBox="1"/>
          <p:nvPr/>
        </p:nvSpPr>
        <p:spPr>
          <a:xfrm>
            <a:off x="477825" y="1265425"/>
            <a:ext cx="1670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Roboto"/>
                <a:ea typeface="Roboto"/>
                <a:cs typeface="Roboto"/>
                <a:sym typeface="Roboto"/>
              </a:rPr>
              <a:t>After Clicking on Quick Answer Feature</a:t>
            </a:r>
            <a:endParaRPr b="1">
              <a:latin typeface="Roboto"/>
              <a:ea typeface="Roboto"/>
              <a:cs typeface="Roboto"/>
              <a:sym typeface="Roboto"/>
            </a:endParaRPr>
          </a:p>
        </p:txBody>
      </p:sp>
      <p:pic>
        <p:nvPicPr>
          <p:cNvPr id="156" name="Google Shape;156;p24"/>
          <p:cNvPicPr preferRelativeResize="0"/>
          <p:nvPr/>
        </p:nvPicPr>
        <p:blipFill rotWithShape="1">
          <a:blip r:embed="rId4">
            <a:alphaModFix/>
          </a:blip>
          <a:srcRect b="5338"/>
          <a:stretch/>
        </p:blipFill>
        <p:spPr>
          <a:xfrm>
            <a:off x="2453025" y="1265425"/>
            <a:ext cx="6690975" cy="3878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5"/>
          <p:cNvSpPr txBox="1">
            <a:spLocks noGrp="1"/>
          </p:cNvSpPr>
          <p:nvPr>
            <p:ph type="subTitle" idx="1"/>
          </p:nvPr>
        </p:nvSpPr>
        <p:spPr>
          <a:xfrm>
            <a:off x="324150" y="314125"/>
            <a:ext cx="3925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Results</a:t>
            </a:r>
            <a:endParaRPr sz="3200"/>
          </a:p>
        </p:txBody>
      </p:sp>
      <p:pic>
        <p:nvPicPr>
          <p:cNvPr id="162" name="Google Shape;162;p25"/>
          <p:cNvPicPr preferRelativeResize="0"/>
          <p:nvPr/>
        </p:nvPicPr>
        <p:blipFill>
          <a:blip r:embed="rId3">
            <a:alphaModFix/>
          </a:blip>
          <a:stretch>
            <a:fillRect/>
          </a:stretch>
        </p:blipFill>
        <p:spPr>
          <a:xfrm>
            <a:off x="7871500" y="0"/>
            <a:ext cx="1272499" cy="887522"/>
          </a:xfrm>
          <a:prstGeom prst="rect">
            <a:avLst/>
          </a:prstGeom>
          <a:noFill/>
          <a:ln>
            <a:noFill/>
          </a:ln>
        </p:spPr>
      </p:pic>
      <p:sp>
        <p:nvSpPr>
          <p:cNvPr id="163" name="Google Shape;163;p25"/>
          <p:cNvSpPr txBox="1"/>
          <p:nvPr/>
        </p:nvSpPr>
        <p:spPr>
          <a:xfrm>
            <a:off x="477825" y="1265425"/>
            <a:ext cx="1670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Roboto"/>
                <a:ea typeface="Roboto"/>
                <a:cs typeface="Roboto"/>
                <a:sym typeface="Roboto"/>
              </a:rPr>
              <a:t>After Entering the question Our Answer Is here</a:t>
            </a:r>
            <a:endParaRPr b="1">
              <a:latin typeface="Roboto"/>
              <a:ea typeface="Roboto"/>
              <a:cs typeface="Roboto"/>
              <a:sym typeface="Roboto"/>
            </a:endParaRPr>
          </a:p>
        </p:txBody>
      </p:sp>
      <p:pic>
        <p:nvPicPr>
          <p:cNvPr id="164" name="Google Shape;164;p25"/>
          <p:cNvPicPr preferRelativeResize="0"/>
          <p:nvPr/>
        </p:nvPicPr>
        <p:blipFill rotWithShape="1">
          <a:blip r:embed="rId4">
            <a:alphaModFix/>
          </a:blip>
          <a:srcRect b="5811"/>
          <a:stretch/>
        </p:blipFill>
        <p:spPr>
          <a:xfrm>
            <a:off x="2453025" y="1265425"/>
            <a:ext cx="6690974" cy="3878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6"/>
          <p:cNvSpPr txBox="1">
            <a:spLocks noGrp="1"/>
          </p:cNvSpPr>
          <p:nvPr>
            <p:ph type="title"/>
          </p:nvPr>
        </p:nvSpPr>
        <p:spPr>
          <a:xfrm>
            <a:off x="148650" y="2239200"/>
            <a:ext cx="2808000" cy="66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Outcome</a:t>
            </a:r>
            <a:endParaRPr/>
          </a:p>
        </p:txBody>
      </p:sp>
      <p:sp>
        <p:nvSpPr>
          <p:cNvPr id="170" name="Google Shape;170;p26"/>
          <p:cNvSpPr txBox="1"/>
          <p:nvPr/>
        </p:nvSpPr>
        <p:spPr>
          <a:xfrm>
            <a:off x="3398025" y="647700"/>
            <a:ext cx="5519700" cy="4171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a:t>
            </a:r>
            <a:r>
              <a:rPr lang="en" b="1">
                <a:latin typeface="Roboto"/>
                <a:ea typeface="Roboto"/>
                <a:cs typeface="Roboto"/>
                <a:sym typeface="Roboto"/>
              </a:rPr>
              <a:t>Recipe by calories:</a:t>
            </a:r>
            <a:r>
              <a:rPr lang="en">
                <a:latin typeface="Roboto"/>
                <a:ea typeface="Roboto"/>
                <a:cs typeface="Roboto"/>
                <a:sym typeface="Roboto"/>
              </a:rPr>
              <a:t> We can get a list of recipes matching daily calories.</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a:t>
            </a:r>
            <a:r>
              <a:rPr lang="en" b="1">
                <a:latin typeface="Roboto"/>
                <a:ea typeface="Roboto"/>
                <a:cs typeface="Roboto"/>
                <a:sym typeface="Roboto"/>
              </a:rPr>
              <a:t>Convert amount:</a:t>
            </a:r>
            <a:r>
              <a:rPr lang="en">
                <a:latin typeface="Roboto"/>
                <a:ea typeface="Roboto"/>
                <a:cs typeface="Roboto"/>
                <a:sym typeface="Roboto"/>
              </a:rPr>
              <a:t> We can convert the amount of ingredients as per your choice.</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a:t>
            </a:r>
            <a:r>
              <a:rPr lang="en" b="1">
                <a:latin typeface="Roboto"/>
                <a:ea typeface="Roboto"/>
                <a:cs typeface="Roboto"/>
                <a:sym typeface="Roboto"/>
              </a:rPr>
              <a:t>Nutrients:</a:t>
            </a:r>
            <a:r>
              <a:rPr lang="en">
                <a:latin typeface="Roboto"/>
                <a:ea typeface="Roboto"/>
                <a:cs typeface="Roboto"/>
                <a:sym typeface="Roboto"/>
              </a:rPr>
              <a:t> We can get nutrients by dish name.</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a:t>
            </a:r>
            <a:r>
              <a:rPr lang="en" b="1">
                <a:latin typeface="Roboto"/>
                <a:ea typeface="Roboto"/>
                <a:cs typeface="Roboto"/>
                <a:sym typeface="Roboto"/>
              </a:rPr>
              <a:t>Quick Answer:</a:t>
            </a:r>
            <a:r>
              <a:rPr lang="en">
                <a:latin typeface="Roboto"/>
                <a:ea typeface="Roboto"/>
                <a:cs typeface="Roboto"/>
                <a:sym typeface="Roboto"/>
              </a:rPr>
              <a:t> We can get the answer for related questions by entering the question. I.e, How much protein is in an apple?</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a:t>
            </a:r>
            <a:r>
              <a:rPr lang="en" b="1">
                <a:latin typeface="Roboto"/>
                <a:ea typeface="Roboto"/>
                <a:cs typeface="Roboto"/>
                <a:sym typeface="Roboto"/>
              </a:rPr>
              <a:t>Chillax:</a:t>
            </a:r>
            <a:r>
              <a:rPr lang="en">
                <a:latin typeface="Roboto"/>
                <a:ea typeface="Roboto"/>
                <a:cs typeface="Roboto"/>
                <a:sym typeface="Roboto"/>
              </a:rPr>
              <a:t> This is a fun feature in the app. We can click on the show some joke button to get any joke and show some food trivia will show some interesting facts about foods.</a:t>
            </a: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a:p>
            <a:pPr marL="0" lvl="0" indent="0" algn="l" rtl="0">
              <a:spcBef>
                <a:spcPts val="0"/>
              </a:spcBef>
              <a:spcAft>
                <a:spcPts val="0"/>
              </a:spcAft>
              <a:buNone/>
            </a:pPr>
            <a:endParaRPr>
              <a:latin typeface="Roboto"/>
              <a:ea typeface="Roboto"/>
              <a:cs typeface="Roboto"/>
              <a:sym typeface="Roboto"/>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2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Future Scope</a:t>
            </a:r>
            <a:endParaRPr dirty="0"/>
          </a:p>
        </p:txBody>
      </p:sp>
      <p:sp>
        <p:nvSpPr>
          <p:cNvPr id="176" name="Google Shape;176;p27"/>
          <p:cNvSpPr txBox="1">
            <a:spLocks noGrp="1"/>
          </p:cNvSpPr>
          <p:nvPr>
            <p:ph type="body" idx="1"/>
          </p:nvPr>
        </p:nvSpPr>
        <p:spPr>
          <a:xfrm>
            <a:off x="471900" y="1780875"/>
            <a:ext cx="8222100" cy="3362700"/>
          </a:xfrm>
          <a:prstGeom prst="rect">
            <a:avLst/>
          </a:prstGeom>
        </p:spPr>
        <p:txBody>
          <a:bodyPr spcFirstLastPara="1" wrap="square" lIns="91425" tIns="91425" rIns="91425" bIns="91425" anchor="t" anchorCtr="0">
            <a:noAutofit/>
          </a:bodyPr>
          <a:lstStyle/>
          <a:p>
            <a:pPr marL="0" lvl="0" indent="0" algn="just" rtl="0">
              <a:lnSpc>
                <a:spcPct val="120000"/>
              </a:lnSpc>
              <a:spcBef>
                <a:spcPts val="0"/>
              </a:spcBef>
              <a:spcAft>
                <a:spcPts val="0"/>
              </a:spcAft>
              <a:buNone/>
            </a:pPr>
            <a:r>
              <a:rPr lang="en" sz="1300" dirty="0">
                <a:solidFill>
                  <a:schemeClr val="dk2"/>
                </a:solidFill>
              </a:rPr>
              <a:t>Future of our endeavour is limitless. Our Nutri Assistant app can go really well with a fitness tracker/assisting application. It can track and calculate calories spent and gained in a day/month or over a course of time set by the user. </a:t>
            </a:r>
            <a:r>
              <a:rPr lang="en" sz="1300">
                <a:solidFill>
                  <a:schemeClr val="dk2"/>
                </a:solidFill>
              </a:rPr>
              <a:t>Moreover we can share the culinary data and the eating habits of our user to the fitness app for it to design a better suited routine for our user. </a:t>
            </a:r>
            <a:r>
              <a:rPr lang="en" sz="1300" dirty="0">
                <a:solidFill>
                  <a:schemeClr val="dk2"/>
                </a:solidFill>
              </a:rPr>
              <a:t>We can also share this data with many food delivering apps for them to present our customers with culinary options related to their eating habits and goals.</a:t>
            </a:r>
            <a:endParaRPr sz="1300" dirty="0">
              <a:solidFill>
                <a:schemeClr val="dk2"/>
              </a:solidFill>
            </a:endParaRPr>
          </a:p>
          <a:p>
            <a:pPr marL="0" lvl="0" indent="0" algn="just" rtl="0">
              <a:lnSpc>
                <a:spcPct val="120000"/>
              </a:lnSpc>
              <a:spcBef>
                <a:spcPts val="1200"/>
              </a:spcBef>
              <a:spcAft>
                <a:spcPts val="0"/>
              </a:spcAft>
              <a:buNone/>
            </a:pPr>
            <a:r>
              <a:rPr lang="en" sz="1300" dirty="0">
                <a:solidFill>
                  <a:schemeClr val="dk2"/>
                </a:solidFill>
              </a:rPr>
              <a:t>Many of the fitness/health conscious people have the “tradition” of celebrating a cheat day once a month. Our app can make this day a celebration with some cheat day delicacies. In the coming age, where almost everything is going digital, from banking to shopping groceries, that day is not far when everyone is going to depend completely upon these kinds of options (like our project) to track every waking, and sleeping moment of their lives. Our app can assist the people a lot in this transition.</a:t>
            </a:r>
            <a:endParaRPr sz="1300" dirty="0">
              <a:solidFill>
                <a:schemeClr val="dk2"/>
              </a:solidFill>
            </a:endParaRPr>
          </a:p>
          <a:p>
            <a:pPr marL="0" lvl="0" indent="0" algn="just" rtl="0">
              <a:lnSpc>
                <a:spcPct val="120000"/>
              </a:lnSpc>
              <a:spcBef>
                <a:spcPts val="1200"/>
              </a:spcBef>
              <a:spcAft>
                <a:spcPts val="0"/>
              </a:spcAft>
              <a:buNone/>
            </a:pPr>
            <a:r>
              <a:rPr lang="en" sz="1300" dirty="0">
                <a:solidFill>
                  <a:schemeClr val="dk2"/>
                </a:solidFill>
              </a:rPr>
              <a:t>Overall, the sky's the limit. The only constraints stopping us from achieving the untouched heights is our creativity and the courage to take the necessary risks.</a:t>
            </a:r>
            <a:endParaRPr sz="1300" dirty="0">
              <a:solidFill>
                <a:schemeClr val="dk2"/>
              </a:solidFill>
            </a:endParaRPr>
          </a:p>
          <a:p>
            <a:pPr marL="0" lvl="0" indent="0" algn="just" rtl="0">
              <a:lnSpc>
                <a:spcPct val="100000"/>
              </a:lnSpc>
              <a:spcBef>
                <a:spcPts val="1200"/>
              </a:spcBef>
              <a:spcAft>
                <a:spcPts val="0"/>
              </a:spcAft>
              <a:buNone/>
            </a:pPr>
            <a:endParaRPr sz="1200" dirty="0">
              <a:solidFill>
                <a:schemeClr val="dk2"/>
              </a:solidFill>
            </a:endParaRPr>
          </a:p>
          <a:p>
            <a:pPr marL="0" lvl="0" indent="0" algn="just" rtl="0">
              <a:lnSpc>
                <a:spcPct val="100000"/>
              </a:lnSpc>
              <a:spcBef>
                <a:spcPts val="1600"/>
              </a:spcBef>
              <a:spcAft>
                <a:spcPts val="0"/>
              </a:spcAft>
              <a:buNone/>
            </a:pPr>
            <a:endParaRPr sz="1200" dirty="0">
              <a:solidFill>
                <a:schemeClr val="dk2"/>
              </a:solidFill>
            </a:endParaRPr>
          </a:p>
          <a:p>
            <a:pPr marL="0" lvl="0" indent="0" algn="just" rtl="0">
              <a:spcBef>
                <a:spcPts val="1600"/>
              </a:spcBef>
              <a:spcAft>
                <a:spcPts val="0"/>
              </a:spcAft>
              <a:buNone/>
            </a:pPr>
            <a:endParaRPr dirty="0">
              <a:solidFill>
                <a:schemeClr val="dk2"/>
              </a:solidFill>
            </a:endParaRPr>
          </a:p>
          <a:p>
            <a:pPr marL="0" lvl="0" indent="0" algn="just" rtl="0">
              <a:spcBef>
                <a:spcPts val="1600"/>
              </a:spcBef>
              <a:spcAft>
                <a:spcPts val="1600"/>
              </a:spcAft>
              <a:buNone/>
            </a:pPr>
            <a:endParaRPr dirty="0">
              <a:solidFill>
                <a:schemeClr val="dk2"/>
              </a:solidFill>
            </a:endParaRPr>
          </a:p>
        </p:txBody>
      </p:sp>
      <p:pic>
        <p:nvPicPr>
          <p:cNvPr id="177" name="Google Shape;177;p27"/>
          <p:cNvPicPr preferRelativeResize="0"/>
          <p:nvPr/>
        </p:nvPicPr>
        <p:blipFill>
          <a:blip r:embed="rId3">
            <a:alphaModFix/>
          </a:blip>
          <a:stretch>
            <a:fillRect/>
          </a:stretch>
        </p:blipFill>
        <p:spPr>
          <a:xfrm>
            <a:off x="7871500" y="0"/>
            <a:ext cx="1272499" cy="88752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Conclusion</a:t>
            </a:r>
            <a:endParaRPr/>
          </a:p>
        </p:txBody>
      </p:sp>
      <p:sp>
        <p:nvSpPr>
          <p:cNvPr id="183" name="Google Shape;183;p28"/>
          <p:cNvSpPr txBox="1">
            <a:spLocks noGrp="1"/>
          </p:cNvSpPr>
          <p:nvPr>
            <p:ph type="body" idx="1"/>
          </p:nvPr>
        </p:nvSpPr>
        <p:spPr>
          <a:xfrm>
            <a:off x="471900" y="2249875"/>
            <a:ext cx="8222100" cy="2798400"/>
          </a:xfrm>
          <a:prstGeom prst="rect">
            <a:avLst/>
          </a:prstGeom>
        </p:spPr>
        <p:txBody>
          <a:bodyPr spcFirstLastPara="1" wrap="square" lIns="91425" tIns="91425" rIns="91425" bIns="91425" anchor="t" anchorCtr="0">
            <a:noAutofit/>
          </a:bodyPr>
          <a:lstStyle/>
          <a:p>
            <a:pPr marL="0" lvl="0" indent="0" algn="just" rtl="0">
              <a:lnSpc>
                <a:spcPct val="100000"/>
              </a:lnSpc>
              <a:spcBef>
                <a:spcPts val="0"/>
              </a:spcBef>
              <a:spcAft>
                <a:spcPts val="0"/>
              </a:spcAft>
              <a:buNone/>
            </a:pPr>
            <a:r>
              <a:rPr lang="en" sz="1600">
                <a:solidFill>
                  <a:schemeClr val="dk2"/>
                </a:solidFill>
              </a:rPr>
              <a:t>With such a huge database of healthy and nutrient recipes, we are able to provide all kinds of tastes to our customer base, who come from different walks of life, while keeping the health of our customers in mind.</a:t>
            </a:r>
            <a:endParaRPr sz="1600">
              <a:solidFill>
                <a:schemeClr val="dk2"/>
              </a:solidFill>
            </a:endParaRPr>
          </a:p>
          <a:p>
            <a:pPr marL="0" lvl="0" indent="0" algn="just" rtl="0">
              <a:lnSpc>
                <a:spcPct val="100000"/>
              </a:lnSpc>
              <a:spcBef>
                <a:spcPts val="1600"/>
              </a:spcBef>
              <a:spcAft>
                <a:spcPts val="0"/>
              </a:spcAft>
              <a:buNone/>
            </a:pPr>
            <a:r>
              <a:rPr lang="en" sz="1600">
                <a:solidFill>
                  <a:schemeClr val="dk2"/>
                </a:solidFill>
              </a:rPr>
              <a:t>In this digital era, where all kinds of information is on one’s tips, no one wants to be oblivious to anything. Therefore nowadays, people have grown very health conscious and want to control every aspect of their life. And our Nutri-Assistant app helps them to achieve their goals by telling them everything right from the calories intake to the ingredient base of their meal.</a:t>
            </a:r>
            <a:endParaRPr sz="1600">
              <a:solidFill>
                <a:schemeClr val="dk2"/>
              </a:solidFill>
            </a:endParaRPr>
          </a:p>
          <a:p>
            <a:pPr marL="0" lvl="0" indent="0" algn="just" rtl="0">
              <a:spcBef>
                <a:spcPts val="1600"/>
              </a:spcBef>
              <a:spcAft>
                <a:spcPts val="0"/>
              </a:spcAft>
              <a:buNone/>
            </a:pPr>
            <a:endParaRPr>
              <a:solidFill>
                <a:schemeClr val="dk2"/>
              </a:solidFill>
            </a:endParaRPr>
          </a:p>
          <a:p>
            <a:pPr marL="0" lvl="0" indent="0" algn="just" rtl="0">
              <a:spcBef>
                <a:spcPts val="1600"/>
              </a:spcBef>
              <a:spcAft>
                <a:spcPts val="1600"/>
              </a:spcAft>
              <a:buNone/>
            </a:pPr>
            <a:endParaRPr>
              <a:solidFill>
                <a:schemeClr val="dk2"/>
              </a:solidFill>
            </a:endParaRPr>
          </a:p>
        </p:txBody>
      </p:sp>
      <p:pic>
        <p:nvPicPr>
          <p:cNvPr id="184" name="Google Shape;184;p28"/>
          <p:cNvPicPr preferRelativeResize="0"/>
          <p:nvPr/>
        </p:nvPicPr>
        <p:blipFill>
          <a:blip r:embed="rId3">
            <a:alphaModFix/>
          </a:blip>
          <a:stretch>
            <a:fillRect/>
          </a:stretch>
        </p:blipFill>
        <p:spPr>
          <a:xfrm>
            <a:off x="7871500" y="0"/>
            <a:ext cx="1272499" cy="88752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pic>
        <p:nvPicPr>
          <p:cNvPr id="189" name="Google Shape;189;p29"/>
          <p:cNvPicPr preferRelativeResize="0"/>
          <p:nvPr/>
        </p:nvPicPr>
        <p:blipFill>
          <a:blip r:embed="rId3">
            <a:alphaModFix/>
          </a:blip>
          <a:stretch>
            <a:fillRect/>
          </a:stretch>
        </p:blipFill>
        <p:spPr>
          <a:xfrm>
            <a:off x="7871500" y="0"/>
            <a:ext cx="1272499" cy="887522"/>
          </a:xfrm>
          <a:prstGeom prst="rect">
            <a:avLst/>
          </a:prstGeom>
          <a:noFill/>
          <a:ln>
            <a:noFill/>
          </a:ln>
        </p:spPr>
      </p:pic>
      <p:sp>
        <p:nvSpPr>
          <p:cNvPr id="190" name="Google Shape;190;p29"/>
          <p:cNvSpPr txBox="1"/>
          <p:nvPr/>
        </p:nvSpPr>
        <p:spPr>
          <a:xfrm>
            <a:off x="621650" y="480050"/>
            <a:ext cx="25773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200">
                <a:solidFill>
                  <a:schemeClr val="lt1"/>
                </a:solidFill>
                <a:latin typeface="Roboto"/>
                <a:ea typeface="Roboto"/>
                <a:cs typeface="Roboto"/>
                <a:sym typeface="Roboto"/>
              </a:rPr>
              <a:t>Certification</a:t>
            </a:r>
            <a:endParaRPr sz="3200">
              <a:solidFill>
                <a:schemeClr val="lt1"/>
              </a:solidFill>
              <a:latin typeface="Roboto"/>
              <a:ea typeface="Roboto"/>
              <a:cs typeface="Roboto"/>
              <a:sym typeface="Roboto"/>
            </a:endParaRPr>
          </a:p>
        </p:txBody>
      </p:sp>
      <p:pic>
        <p:nvPicPr>
          <p:cNvPr id="191" name="Google Shape;191;p29"/>
          <p:cNvPicPr preferRelativeResize="0"/>
          <p:nvPr/>
        </p:nvPicPr>
        <p:blipFill>
          <a:blip r:embed="rId4">
            <a:alphaModFix/>
          </a:blip>
          <a:stretch>
            <a:fillRect/>
          </a:stretch>
        </p:blipFill>
        <p:spPr>
          <a:xfrm>
            <a:off x="1262087" y="1376025"/>
            <a:ext cx="6619825" cy="34688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30"/>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Reference</a:t>
            </a:r>
            <a:endParaRPr/>
          </a:p>
        </p:txBody>
      </p:sp>
      <p:sp>
        <p:nvSpPr>
          <p:cNvPr id="197" name="Google Shape;197;p30"/>
          <p:cNvSpPr txBox="1">
            <a:spLocks noGrp="1"/>
          </p:cNvSpPr>
          <p:nvPr>
            <p:ph type="body" idx="1"/>
          </p:nvPr>
        </p:nvSpPr>
        <p:spPr>
          <a:xfrm>
            <a:off x="471900" y="2249875"/>
            <a:ext cx="8222100" cy="27984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endParaRPr>
              <a:solidFill>
                <a:schemeClr val="dk2"/>
              </a:solidFill>
            </a:endParaRPr>
          </a:p>
          <a:p>
            <a:pPr marL="0" lvl="0" indent="0" algn="just" rtl="0">
              <a:spcBef>
                <a:spcPts val="1600"/>
              </a:spcBef>
              <a:spcAft>
                <a:spcPts val="1600"/>
              </a:spcAft>
              <a:buNone/>
            </a:pPr>
            <a:endParaRPr>
              <a:solidFill>
                <a:schemeClr val="dk2"/>
              </a:solidFill>
            </a:endParaRPr>
          </a:p>
        </p:txBody>
      </p:sp>
      <p:pic>
        <p:nvPicPr>
          <p:cNvPr id="198" name="Google Shape;198;p30"/>
          <p:cNvPicPr preferRelativeResize="0"/>
          <p:nvPr/>
        </p:nvPicPr>
        <p:blipFill>
          <a:blip r:embed="rId3">
            <a:alphaModFix/>
          </a:blip>
          <a:stretch>
            <a:fillRect/>
          </a:stretch>
        </p:blipFill>
        <p:spPr>
          <a:xfrm>
            <a:off x="7871500" y="0"/>
            <a:ext cx="1272499" cy="88752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Google Shape;203;p31"/>
          <p:cNvSpPr txBox="1">
            <a:spLocks noGrp="1"/>
          </p:cNvSpPr>
          <p:nvPr>
            <p:ph type="title"/>
          </p:nvPr>
        </p:nvSpPr>
        <p:spPr>
          <a:xfrm>
            <a:off x="215025" y="2244900"/>
            <a:ext cx="2808000" cy="653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000"/>
              <a:t>Thanks!</a:t>
            </a:r>
            <a:endParaRPr sz="3000"/>
          </a:p>
        </p:txBody>
      </p:sp>
      <p:pic>
        <p:nvPicPr>
          <p:cNvPr id="204" name="Google Shape;204;p31" descr="Black and white upward shot of Golden Gate Bridge"/>
          <p:cNvPicPr preferRelativeResize="0"/>
          <p:nvPr/>
        </p:nvPicPr>
        <p:blipFill rotWithShape="1">
          <a:blip r:embed="rId3">
            <a:alphaModFix/>
          </a:blip>
          <a:srcRect l="19071" t="9" r="4853"/>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4"/>
          <p:cNvSpPr txBox="1">
            <a:spLocks noGrp="1"/>
          </p:cNvSpPr>
          <p:nvPr>
            <p:ph type="title"/>
          </p:nvPr>
        </p:nvSpPr>
        <p:spPr>
          <a:xfrm>
            <a:off x="472000" y="1213625"/>
            <a:ext cx="7284300" cy="101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100"/>
              <a:t>NUTRI ASSISTANT WebApp Using Java Spring Boot</a:t>
            </a:r>
            <a:endParaRPr sz="3100"/>
          </a:p>
        </p:txBody>
      </p:sp>
      <p:cxnSp>
        <p:nvCxnSpPr>
          <p:cNvPr id="77" name="Google Shape;77;p14"/>
          <p:cNvCxnSpPr/>
          <p:nvPr/>
        </p:nvCxnSpPr>
        <p:spPr>
          <a:xfrm rot="10800000" flipH="1">
            <a:off x="472000" y="2421200"/>
            <a:ext cx="7621200" cy="11100"/>
          </a:xfrm>
          <a:prstGeom prst="straightConnector1">
            <a:avLst/>
          </a:prstGeom>
          <a:noFill/>
          <a:ln w="9525" cap="flat" cmpd="sng">
            <a:solidFill>
              <a:schemeClr val="dk2"/>
            </a:solidFill>
            <a:prstDash val="solid"/>
            <a:round/>
            <a:headEnd type="none" w="med" len="med"/>
            <a:tailEnd type="none" w="med" len="med"/>
          </a:ln>
        </p:spPr>
      </p:cxnSp>
      <p:sp>
        <p:nvSpPr>
          <p:cNvPr id="78" name="Google Shape;78;p14"/>
          <p:cNvSpPr txBox="1"/>
          <p:nvPr/>
        </p:nvSpPr>
        <p:spPr>
          <a:xfrm>
            <a:off x="665875" y="2571750"/>
            <a:ext cx="5740800" cy="1662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600">
              <a:solidFill>
                <a:schemeClr val="lt1"/>
              </a:solidFill>
              <a:latin typeface="Roboto"/>
              <a:ea typeface="Roboto"/>
              <a:cs typeface="Roboto"/>
              <a:sym typeface="Roboto"/>
            </a:endParaRPr>
          </a:p>
          <a:p>
            <a:pPr marL="0" lvl="0" indent="0" algn="l" rtl="0">
              <a:spcBef>
                <a:spcPts val="0"/>
              </a:spcBef>
              <a:spcAft>
                <a:spcPts val="0"/>
              </a:spcAft>
              <a:buNone/>
            </a:pPr>
            <a:r>
              <a:rPr lang="en" sz="1600">
                <a:solidFill>
                  <a:schemeClr val="lt1"/>
                </a:solidFill>
                <a:latin typeface="Roboto"/>
                <a:ea typeface="Roboto"/>
                <a:cs typeface="Roboto"/>
                <a:sym typeface="Roboto"/>
              </a:rPr>
              <a:t>Members - 5</a:t>
            </a:r>
            <a:endParaRPr sz="1600">
              <a:solidFill>
                <a:schemeClr val="lt1"/>
              </a:solidFill>
              <a:latin typeface="Roboto"/>
              <a:ea typeface="Roboto"/>
              <a:cs typeface="Roboto"/>
              <a:sym typeface="Roboto"/>
            </a:endParaRPr>
          </a:p>
          <a:p>
            <a:pPr marL="0" lvl="0" indent="0" algn="l" rtl="0">
              <a:spcBef>
                <a:spcPts val="0"/>
              </a:spcBef>
              <a:spcAft>
                <a:spcPts val="0"/>
              </a:spcAft>
              <a:buNone/>
            </a:pPr>
            <a:endParaRPr sz="1600">
              <a:solidFill>
                <a:schemeClr val="lt1"/>
              </a:solidFill>
              <a:latin typeface="Roboto"/>
              <a:ea typeface="Roboto"/>
              <a:cs typeface="Roboto"/>
              <a:sym typeface="Roboto"/>
            </a:endParaRPr>
          </a:p>
          <a:p>
            <a:pPr marL="0" lvl="0" indent="0" algn="l" rtl="0">
              <a:spcBef>
                <a:spcPts val="0"/>
              </a:spcBef>
              <a:spcAft>
                <a:spcPts val="0"/>
              </a:spcAft>
              <a:buNone/>
            </a:pPr>
            <a:r>
              <a:rPr lang="en" sz="1600">
                <a:solidFill>
                  <a:schemeClr val="lt1"/>
                </a:solidFill>
                <a:latin typeface="Roboto"/>
                <a:ea typeface="Roboto"/>
                <a:cs typeface="Roboto"/>
                <a:sym typeface="Roboto"/>
              </a:rPr>
              <a:t>Role - Web Developer / MySQl</a:t>
            </a:r>
            <a:endParaRPr sz="1600">
              <a:solidFill>
                <a:schemeClr val="lt1"/>
              </a:solidFill>
              <a:latin typeface="Roboto"/>
              <a:ea typeface="Roboto"/>
              <a:cs typeface="Roboto"/>
              <a:sym typeface="Roboto"/>
            </a:endParaRPr>
          </a:p>
          <a:p>
            <a:pPr marL="0" lvl="0" indent="0" algn="l" rtl="0">
              <a:spcBef>
                <a:spcPts val="0"/>
              </a:spcBef>
              <a:spcAft>
                <a:spcPts val="0"/>
              </a:spcAft>
              <a:buNone/>
            </a:pPr>
            <a:endParaRPr sz="1600">
              <a:solidFill>
                <a:schemeClr val="lt1"/>
              </a:solidFill>
              <a:latin typeface="Roboto"/>
              <a:ea typeface="Roboto"/>
              <a:cs typeface="Roboto"/>
              <a:sym typeface="Roboto"/>
            </a:endParaRPr>
          </a:p>
          <a:p>
            <a:pPr marL="0" lvl="0" indent="0" algn="l" rtl="0">
              <a:spcBef>
                <a:spcPts val="0"/>
              </a:spcBef>
              <a:spcAft>
                <a:spcPts val="0"/>
              </a:spcAft>
              <a:buNone/>
            </a:pPr>
            <a:r>
              <a:rPr lang="en" sz="1600">
                <a:solidFill>
                  <a:schemeClr val="lt1"/>
                </a:solidFill>
                <a:latin typeface="Roboto"/>
                <a:ea typeface="Roboto"/>
                <a:cs typeface="Roboto"/>
                <a:sym typeface="Roboto"/>
              </a:rPr>
              <a:t>Internship Duration - 3 Months (Mar’22 - May’22)</a:t>
            </a:r>
            <a:endParaRPr sz="1600">
              <a:solidFill>
                <a:schemeClr val="lt1"/>
              </a:solidFill>
              <a:latin typeface="Roboto"/>
              <a:ea typeface="Roboto"/>
              <a:cs typeface="Roboto"/>
              <a:sym typeface="Roboto"/>
            </a:endParaRPr>
          </a:p>
        </p:txBody>
      </p:sp>
      <p:pic>
        <p:nvPicPr>
          <p:cNvPr id="79" name="Google Shape;79;p14"/>
          <p:cNvPicPr preferRelativeResize="0"/>
          <p:nvPr/>
        </p:nvPicPr>
        <p:blipFill>
          <a:blip r:embed="rId3">
            <a:alphaModFix/>
          </a:blip>
          <a:stretch>
            <a:fillRect/>
          </a:stretch>
        </p:blipFill>
        <p:spPr>
          <a:xfrm>
            <a:off x="3746300" y="232275"/>
            <a:ext cx="1272499" cy="88752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
        <p:nvSpPr>
          <p:cNvPr id="85" name="Google Shape;85;p15"/>
          <p:cNvSpPr txBox="1">
            <a:spLocks noGrp="1"/>
          </p:cNvSpPr>
          <p:nvPr>
            <p:ph type="body" idx="1"/>
          </p:nvPr>
        </p:nvSpPr>
        <p:spPr>
          <a:xfrm>
            <a:off x="471900" y="2249875"/>
            <a:ext cx="8222100" cy="1935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solidFill>
                  <a:schemeClr val="dk2"/>
                </a:solidFill>
              </a:rPr>
              <a:t>Most of the people know that Good Nutrition and Physical Activity can help to maintain Good Health and Weight, But people are not aware about how to maintain a proper diet and take enough Nutrition.</a:t>
            </a:r>
            <a:endParaRPr>
              <a:solidFill>
                <a:schemeClr val="dk2"/>
              </a:solidFill>
            </a:endParaRPr>
          </a:p>
          <a:p>
            <a:pPr marL="0" lvl="0" indent="0" algn="just" rtl="0">
              <a:spcBef>
                <a:spcPts val="1600"/>
              </a:spcBef>
              <a:spcAft>
                <a:spcPts val="1600"/>
              </a:spcAft>
              <a:buNone/>
            </a:pPr>
            <a:r>
              <a:rPr lang="en">
                <a:solidFill>
                  <a:schemeClr val="dk2"/>
                </a:solidFill>
              </a:rPr>
              <a:t>so to overcome this issue we came up with a Nutri Assistant project in which we have created a Webapp that helps users to maintain their </a:t>
            </a:r>
            <a:r>
              <a:rPr lang="en" b="1">
                <a:solidFill>
                  <a:schemeClr val="dk2"/>
                </a:solidFill>
              </a:rPr>
              <a:t>Nutrition Level</a:t>
            </a:r>
            <a:r>
              <a:rPr lang="en">
                <a:solidFill>
                  <a:schemeClr val="dk2"/>
                </a:solidFill>
              </a:rPr>
              <a:t>.</a:t>
            </a:r>
            <a:endParaRPr>
              <a:solidFill>
                <a:schemeClr val="dk2"/>
              </a:solidFill>
            </a:endParaRPr>
          </a:p>
        </p:txBody>
      </p:sp>
      <p:pic>
        <p:nvPicPr>
          <p:cNvPr id="86" name="Google Shape;86;p15"/>
          <p:cNvPicPr preferRelativeResize="0"/>
          <p:nvPr/>
        </p:nvPicPr>
        <p:blipFill>
          <a:blip r:embed="rId3">
            <a:alphaModFix/>
          </a:blip>
          <a:stretch>
            <a:fillRect/>
          </a:stretch>
        </p:blipFill>
        <p:spPr>
          <a:xfrm>
            <a:off x="7871500" y="0"/>
            <a:ext cx="1272499" cy="88752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6"/>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
              <a:t>Why Spring</a:t>
            </a:r>
            <a:endParaRPr/>
          </a:p>
        </p:txBody>
      </p:sp>
      <p:sp>
        <p:nvSpPr>
          <p:cNvPr id="92" name="Google Shape;92;p16"/>
          <p:cNvSpPr txBox="1">
            <a:spLocks noGrp="1"/>
          </p:cNvSpPr>
          <p:nvPr>
            <p:ph type="body" idx="1"/>
          </p:nvPr>
        </p:nvSpPr>
        <p:spPr>
          <a:xfrm>
            <a:off x="471900" y="2249875"/>
            <a:ext cx="8222100" cy="2643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en">
                <a:solidFill>
                  <a:schemeClr val="dk2"/>
                </a:solidFill>
              </a:rPr>
              <a:t>Spring makes programming in Java quicker, easier, and safer for everybody. Spring’s focus on speed, simplicity, and productivity has made it the world's most popular </a:t>
            </a:r>
            <a:r>
              <a:rPr lang="en" b="1">
                <a:solidFill>
                  <a:schemeClr val="dk2"/>
                </a:solidFill>
              </a:rPr>
              <a:t>Java framework</a:t>
            </a:r>
            <a:r>
              <a:rPr lang="en">
                <a:solidFill>
                  <a:schemeClr val="dk2"/>
                </a:solidFill>
              </a:rPr>
              <a:t>. It also provide Microservice Architecture.</a:t>
            </a:r>
            <a:endParaRPr>
              <a:solidFill>
                <a:schemeClr val="dk2"/>
              </a:solidFill>
            </a:endParaRPr>
          </a:p>
          <a:p>
            <a:pPr marL="0" lvl="0" indent="0" algn="just" rtl="0">
              <a:spcBef>
                <a:spcPts val="1600"/>
              </a:spcBef>
              <a:spcAft>
                <a:spcPts val="1600"/>
              </a:spcAft>
              <a:buNone/>
            </a:pPr>
            <a:r>
              <a:rPr lang="en">
                <a:solidFill>
                  <a:schemeClr val="dk2"/>
                </a:solidFill>
              </a:rPr>
              <a:t>"We use a lot of the tools that come with the Spring framework and reap the benefits of having a lot of the out-of-the-box solutions, and not having to worry about writing a ton of additional code—so that really saves us some time and energy"</a:t>
            </a:r>
            <a:endParaRPr>
              <a:solidFill>
                <a:schemeClr val="dk2"/>
              </a:solidFill>
            </a:endParaRPr>
          </a:p>
        </p:txBody>
      </p:sp>
      <p:pic>
        <p:nvPicPr>
          <p:cNvPr id="93" name="Google Shape;93;p16"/>
          <p:cNvPicPr preferRelativeResize="0"/>
          <p:nvPr/>
        </p:nvPicPr>
        <p:blipFill>
          <a:blip r:embed="rId3">
            <a:alphaModFix/>
          </a:blip>
          <a:stretch>
            <a:fillRect/>
          </a:stretch>
        </p:blipFill>
        <p:spPr>
          <a:xfrm>
            <a:off x="7871500" y="0"/>
            <a:ext cx="1272499" cy="88752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7"/>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Requirements</a:t>
            </a:r>
            <a:endParaRPr/>
          </a:p>
        </p:txBody>
      </p:sp>
      <p:sp>
        <p:nvSpPr>
          <p:cNvPr id="99" name="Google Shape;99;p17"/>
          <p:cNvSpPr txBox="1"/>
          <p:nvPr/>
        </p:nvSpPr>
        <p:spPr>
          <a:xfrm>
            <a:off x="732250" y="2161375"/>
            <a:ext cx="6327000" cy="16932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0"/>
              </a:spcBef>
              <a:spcAft>
                <a:spcPts val="0"/>
              </a:spcAft>
              <a:buNone/>
            </a:pPr>
            <a:r>
              <a:rPr lang="en">
                <a:latin typeface="Roboto"/>
                <a:ea typeface="Roboto"/>
                <a:cs typeface="Roboto"/>
                <a:sym typeface="Roboto"/>
              </a:rPr>
              <a:t>●	Spring boot IDE (Eclipse / STS)</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HTML, CSS (for front-end development)</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Rapid API (for fetching nutritions and recipes details)</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Database on remoteMySQL (for storing users informations)</a:t>
            </a:r>
            <a:endParaRPr>
              <a:latin typeface="Roboto"/>
              <a:ea typeface="Roboto"/>
              <a:cs typeface="Roboto"/>
              <a:sym typeface="Roboto"/>
            </a:endParaRPr>
          </a:p>
          <a:p>
            <a:pPr marL="0" lvl="0" indent="0" algn="l" rtl="0">
              <a:lnSpc>
                <a:spcPct val="150000"/>
              </a:lnSpc>
              <a:spcBef>
                <a:spcPts val="0"/>
              </a:spcBef>
              <a:spcAft>
                <a:spcPts val="0"/>
              </a:spcAft>
              <a:buNone/>
            </a:pPr>
            <a:r>
              <a:rPr lang="en">
                <a:latin typeface="Roboto"/>
                <a:ea typeface="Roboto"/>
                <a:cs typeface="Roboto"/>
                <a:sym typeface="Roboto"/>
              </a:rPr>
              <a:t>●	Heroku (for deploying the project</a:t>
            </a:r>
            <a:endParaRPr>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8"/>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Block Diagram &amp; Flowchart</a:t>
            </a:r>
            <a:endParaRPr/>
          </a:p>
        </p:txBody>
      </p:sp>
      <p:pic>
        <p:nvPicPr>
          <p:cNvPr id="105" name="Google Shape;105;p18"/>
          <p:cNvPicPr preferRelativeResize="0"/>
          <p:nvPr/>
        </p:nvPicPr>
        <p:blipFill>
          <a:blip r:embed="rId3">
            <a:alphaModFix/>
          </a:blip>
          <a:stretch>
            <a:fillRect/>
          </a:stretch>
        </p:blipFill>
        <p:spPr>
          <a:xfrm>
            <a:off x="5417275" y="1752075"/>
            <a:ext cx="3276725" cy="3207775"/>
          </a:xfrm>
          <a:prstGeom prst="rect">
            <a:avLst/>
          </a:prstGeom>
          <a:noFill/>
          <a:ln>
            <a:noFill/>
          </a:ln>
        </p:spPr>
      </p:pic>
      <p:sp>
        <p:nvSpPr>
          <p:cNvPr id="106" name="Google Shape;106;p18"/>
          <p:cNvSpPr txBox="1"/>
          <p:nvPr/>
        </p:nvSpPr>
        <p:spPr>
          <a:xfrm>
            <a:off x="204800" y="2171550"/>
            <a:ext cx="4094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latin typeface="Roboto"/>
                <a:ea typeface="Roboto"/>
                <a:cs typeface="Roboto"/>
                <a:sym typeface="Roboto"/>
              </a:rPr>
              <a:t>Block Diagram</a:t>
            </a:r>
            <a:endParaRPr>
              <a:latin typeface="Roboto"/>
              <a:ea typeface="Roboto"/>
              <a:cs typeface="Roboto"/>
              <a:sym typeface="Roboto"/>
            </a:endParaRPr>
          </a:p>
        </p:txBody>
      </p:sp>
      <p:pic>
        <p:nvPicPr>
          <p:cNvPr id="107" name="Google Shape;107;p18"/>
          <p:cNvPicPr preferRelativeResize="0"/>
          <p:nvPr/>
        </p:nvPicPr>
        <p:blipFill>
          <a:blip r:embed="rId4">
            <a:alphaModFix/>
          </a:blip>
          <a:stretch>
            <a:fillRect/>
          </a:stretch>
        </p:blipFill>
        <p:spPr>
          <a:xfrm>
            <a:off x="204800" y="2692325"/>
            <a:ext cx="4487401" cy="1205675"/>
          </a:xfrm>
          <a:prstGeom prst="rect">
            <a:avLst/>
          </a:prstGeom>
          <a:noFill/>
          <a:ln>
            <a:noFill/>
          </a:ln>
        </p:spPr>
      </p:pic>
      <p:pic>
        <p:nvPicPr>
          <p:cNvPr id="108" name="Google Shape;108;p18"/>
          <p:cNvPicPr preferRelativeResize="0"/>
          <p:nvPr/>
        </p:nvPicPr>
        <p:blipFill>
          <a:blip r:embed="rId5">
            <a:alphaModFix/>
          </a:blip>
          <a:stretch>
            <a:fillRect/>
          </a:stretch>
        </p:blipFill>
        <p:spPr>
          <a:xfrm>
            <a:off x="7871500" y="0"/>
            <a:ext cx="1272499" cy="88752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9"/>
          <p:cNvSpPr txBox="1">
            <a:spLocks noGrp="1"/>
          </p:cNvSpPr>
          <p:nvPr>
            <p:ph type="subTitle" idx="1"/>
          </p:nvPr>
        </p:nvSpPr>
        <p:spPr>
          <a:xfrm>
            <a:off x="324150" y="314125"/>
            <a:ext cx="3925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Results</a:t>
            </a:r>
            <a:endParaRPr sz="3200"/>
          </a:p>
        </p:txBody>
      </p:sp>
      <p:pic>
        <p:nvPicPr>
          <p:cNvPr id="114" name="Google Shape;114;p19"/>
          <p:cNvPicPr preferRelativeResize="0"/>
          <p:nvPr/>
        </p:nvPicPr>
        <p:blipFill>
          <a:blip r:embed="rId3">
            <a:alphaModFix/>
          </a:blip>
          <a:stretch>
            <a:fillRect/>
          </a:stretch>
        </p:blipFill>
        <p:spPr>
          <a:xfrm>
            <a:off x="7871500" y="0"/>
            <a:ext cx="1272499" cy="887522"/>
          </a:xfrm>
          <a:prstGeom prst="rect">
            <a:avLst/>
          </a:prstGeom>
          <a:noFill/>
          <a:ln>
            <a:noFill/>
          </a:ln>
        </p:spPr>
      </p:pic>
      <p:pic>
        <p:nvPicPr>
          <p:cNvPr id="115" name="Google Shape;115;p19"/>
          <p:cNvPicPr preferRelativeResize="0"/>
          <p:nvPr/>
        </p:nvPicPr>
        <p:blipFill rotWithShape="1">
          <a:blip r:embed="rId4">
            <a:alphaModFix/>
          </a:blip>
          <a:srcRect b="5285"/>
          <a:stretch/>
        </p:blipFill>
        <p:spPr>
          <a:xfrm>
            <a:off x="2149625" y="1413325"/>
            <a:ext cx="6994375" cy="3730175"/>
          </a:xfrm>
          <a:prstGeom prst="rect">
            <a:avLst/>
          </a:prstGeom>
          <a:noFill/>
          <a:ln>
            <a:noFill/>
          </a:ln>
        </p:spPr>
      </p:pic>
      <p:sp>
        <p:nvSpPr>
          <p:cNvPr id="116" name="Google Shape;116;p19"/>
          <p:cNvSpPr txBox="1"/>
          <p:nvPr/>
        </p:nvSpPr>
        <p:spPr>
          <a:xfrm>
            <a:off x="533150" y="1320725"/>
            <a:ext cx="1117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Roboto"/>
                <a:ea typeface="Roboto"/>
                <a:cs typeface="Roboto"/>
                <a:sym typeface="Roboto"/>
              </a:rPr>
              <a:t>Home Page</a:t>
            </a:r>
            <a:endParaRPr b="1">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0"/>
          <p:cNvSpPr txBox="1">
            <a:spLocks noGrp="1"/>
          </p:cNvSpPr>
          <p:nvPr>
            <p:ph type="subTitle" idx="1"/>
          </p:nvPr>
        </p:nvSpPr>
        <p:spPr>
          <a:xfrm>
            <a:off x="324150" y="314125"/>
            <a:ext cx="3925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Results</a:t>
            </a:r>
            <a:endParaRPr sz="3200"/>
          </a:p>
        </p:txBody>
      </p:sp>
      <p:pic>
        <p:nvPicPr>
          <p:cNvPr id="122" name="Google Shape;122;p20"/>
          <p:cNvPicPr preferRelativeResize="0"/>
          <p:nvPr/>
        </p:nvPicPr>
        <p:blipFill>
          <a:blip r:embed="rId3">
            <a:alphaModFix/>
          </a:blip>
          <a:stretch>
            <a:fillRect/>
          </a:stretch>
        </p:blipFill>
        <p:spPr>
          <a:xfrm>
            <a:off x="7871500" y="0"/>
            <a:ext cx="1272499" cy="887522"/>
          </a:xfrm>
          <a:prstGeom prst="rect">
            <a:avLst/>
          </a:prstGeom>
          <a:noFill/>
          <a:ln>
            <a:noFill/>
          </a:ln>
        </p:spPr>
      </p:pic>
      <p:sp>
        <p:nvSpPr>
          <p:cNvPr id="123" name="Google Shape;123;p20"/>
          <p:cNvSpPr txBox="1"/>
          <p:nvPr/>
        </p:nvSpPr>
        <p:spPr>
          <a:xfrm>
            <a:off x="477825" y="1265425"/>
            <a:ext cx="1670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Roboto"/>
                <a:ea typeface="Roboto"/>
                <a:cs typeface="Roboto"/>
                <a:sym typeface="Roboto"/>
              </a:rPr>
              <a:t>After Clicking on Quick Browse Feature Page</a:t>
            </a:r>
            <a:endParaRPr b="1">
              <a:latin typeface="Roboto"/>
              <a:ea typeface="Roboto"/>
              <a:cs typeface="Roboto"/>
              <a:sym typeface="Roboto"/>
            </a:endParaRPr>
          </a:p>
        </p:txBody>
      </p:sp>
      <p:pic>
        <p:nvPicPr>
          <p:cNvPr id="124" name="Google Shape;124;p20"/>
          <p:cNvPicPr preferRelativeResize="0"/>
          <p:nvPr/>
        </p:nvPicPr>
        <p:blipFill rotWithShape="1">
          <a:blip r:embed="rId4">
            <a:alphaModFix/>
          </a:blip>
          <a:srcRect b="5908"/>
          <a:stretch/>
        </p:blipFill>
        <p:spPr>
          <a:xfrm>
            <a:off x="2346175" y="1320725"/>
            <a:ext cx="6797824" cy="38227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1"/>
          <p:cNvSpPr txBox="1">
            <a:spLocks noGrp="1"/>
          </p:cNvSpPr>
          <p:nvPr>
            <p:ph type="subTitle" idx="1"/>
          </p:nvPr>
        </p:nvSpPr>
        <p:spPr>
          <a:xfrm>
            <a:off x="324150" y="314125"/>
            <a:ext cx="3925500" cy="586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200"/>
              <a:t>Results</a:t>
            </a:r>
            <a:endParaRPr sz="3200"/>
          </a:p>
        </p:txBody>
      </p:sp>
      <p:pic>
        <p:nvPicPr>
          <p:cNvPr id="130" name="Google Shape;130;p21"/>
          <p:cNvPicPr preferRelativeResize="0"/>
          <p:nvPr/>
        </p:nvPicPr>
        <p:blipFill>
          <a:blip r:embed="rId3">
            <a:alphaModFix/>
          </a:blip>
          <a:stretch>
            <a:fillRect/>
          </a:stretch>
        </p:blipFill>
        <p:spPr>
          <a:xfrm>
            <a:off x="7871500" y="0"/>
            <a:ext cx="1272499" cy="887522"/>
          </a:xfrm>
          <a:prstGeom prst="rect">
            <a:avLst/>
          </a:prstGeom>
          <a:noFill/>
          <a:ln>
            <a:noFill/>
          </a:ln>
        </p:spPr>
      </p:pic>
      <p:sp>
        <p:nvSpPr>
          <p:cNvPr id="131" name="Google Shape;131;p21"/>
          <p:cNvSpPr txBox="1"/>
          <p:nvPr/>
        </p:nvSpPr>
        <p:spPr>
          <a:xfrm>
            <a:off x="477825" y="1265425"/>
            <a:ext cx="16704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Roboto"/>
                <a:ea typeface="Roboto"/>
                <a:cs typeface="Roboto"/>
                <a:sym typeface="Roboto"/>
              </a:rPr>
              <a:t>After Clicking on Recipe By Calories</a:t>
            </a:r>
            <a:endParaRPr b="1">
              <a:latin typeface="Roboto"/>
              <a:ea typeface="Roboto"/>
              <a:cs typeface="Roboto"/>
              <a:sym typeface="Roboto"/>
            </a:endParaRPr>
          </a:p>
        </p:txBody>
      </p:sp>
      <p:pic>
        <p:nvPicPr>
          <p:cNvPr id="132" name="Google Shape;132;p21"/>
          <p:cNvPicPr preferRelativeResize="0"/>
          <p:nvPr/>
        </p:nvPicPr>
        <p:blipFill rotWithShape="1">
          <a:blip r:embed="rId4">
            <a:alphaModFix/>
          </a:blip>
          <a:srcRect b="5517"/>
          <a:stretch/>
        </p:blipFill>
        <p:spPr>
          <a:xfrm>
            <a:off x="2453025" y="1320725"/>
            <a:ext cx="6690974" cy="3822775"/>
          </a:xfrm>
          <a:prstGeom prst="rect">
            <a:avLst/>
          </a:prstGeom>
          <a:noFill/>
          <a:ln>
            <a:noFill/>
          </a:ln>
        </p:spPr>
      </p:pic>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794</Words>
  <Application>Microsoft Office PowerPoint</Application>
  <PresentationFormat>On-screen Show (16:9)</PresentationFormat>
  <Paragraphs>62</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Roboto</vt:lpstr>
      <vt:lpstr>Arial</vt:lpstr>
      <vt:lpstr>Material</vt:lpstr>
      <vt:lpstr> Java SpringBoot NUTRI ASSISTANT WEBAPP </vt:lpstr>
      <vt:lpstr>NUTRI ASSISTANT WebApp Using Java Spring Boot</vt:lpstr>
      <vt:lpstr>Introduction</vt:lpstr>
      <vt:lpstr> Why Spring</vt:lpstr>
      <vt:lpstr>Requirements</vt:lpstr>
      <vt:lpstr>Block Diagram &amp; Flowchart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Outcome</vt:lpstr>
      <vt:lpstr>Future Scope</vt:lpstr>
      <vt:lpstr>Conclusion</vt:lpstr>
      <vt:lpstr>PowerPoint Presentation</vt:lpstr>
      <vt:lpstr>Reference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Java SpringBoot NUTRI ASSISTANT WEBAPP </dc:title>
  <cp:lastModifiedBy>19MIM10077</cp:lastModifiedBy>
  <cp:revision>1</cp:revision>
  <dcterms:modified xsi:type="dcterms:W3CDTF">2023-05-14T10:12:43Z</dcterms:modified>
</cp:coreProperties>
</file>